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nva Sans Bold" panose="020B0604020202020204" charset="0"/>
      <p:regular r:id="rId25"/>
    </p:embeddedFont>
    <p:embeddedFont>
      <p:font typeface="Glacial Indifference" panose="020B0604020202020204" charset="0"/>
      <p:regular r:id="rId26"/>
    </p:embeddedFont>
    <p:embeddedFont>
      <p:font typeface="League Spartan" panose="020B0604020202020204" charset="0"/>
      <p:regular r:id="rId27"/>
    </p:embeddedFont>
    <p:embeddedFont>
      <p:font typeface="Open Sauce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ku kumar" userId="4a5b3076be27248b" providerId="LiveId" clId="{7E6AB3CB-C8C3-473D-9E1E-B5C84D2D67B5}"/>
    <pc:docChg chg="modSld">
      <pc:chgData name="sinku kumar" userId="4a5b3076be27248b" providerId="LiveId" clId="{7E6AB3CB-C8C3-473D-9E1E-B5C84D2D67B5}" dt="2025-07-20T04:39:20.036" v="1" actId="1076"/>
      <pc:docMkLst>
        <pc:docMk/>
      </pc:docMkLst>
      <pc:sldChg chg="modSp mod">
        <pc:chgData name="sinku kumar" userId="4a5b3076be27248b" providerId="LiveId" clId="{7E6AB3CB-C8C3-473D-9E1E-B5C84D2D67B5}" dt="2025-07-20T04:39:20.036" v="1" actId="1076"/>
        <pc:sldMkLst>
          <pc:docMk/>
          <pc:sldMk cId="0" sldId="275"/>
        </pc:sldMkLst>
        <pc:spChg chg="mod">
          <ac:chgData name="sinku kumar" userId="4a5b3076be27248b" providerId="LiveId" clId="{7E6AB3CB-C8C3-473D-9E1E-B5C84D2D67B5}" dt="2025-07-20T04:39:20.036" v="1" actId="1076"/>
          <ac:spMkLst>
            <pc:docMk/>
            <pc:sldMk cId="0" sldId="275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5759" y="2724423"/>
            <a:ext cx="7677615" cy="1986583"/>
          </a:xfrm>
          <a:custGeom>
            <a:avLst/>
            <a:gdLst/>
            <a:ahLst/>
            <a:cxnLst/>
            <a:rect l="l" t="t" r="r" b="b"/>
            <a:pathLst>
              <a:path w="7677615" h="1986583">
                <a:moveTo>
                  <a:pt x="0" y="0"/>
                </a:moveTo>
                <a:lnTo>
                  <a:pt x="7677615" y="0"/>
                </a:lnTo>
                <a:lnTo>
                  <a:pt x="7677615" y="1986583"/>
                </a:lnTo>
                <a:lnTo>
                  <a:pt x="0" y="198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936406" y="2291929"/>
            <a:ext cx="5991846" cy="2851571"/>
          </a:xfrm>
          <a:custGeom>
            <a:avLst/>
            <a:gdLst/>
            <a:ahLst/>
            <a:cxnLst/>
            <a:rect l="l" t="t" r="r" b="b"/>
            <a:pathLst>
              <a:path w="5991846" h="2851571">
                <a:moveTo>
                  <a:pt x="0" y="0"/>
                </a:moveTo>
                <a:lnTo>
                  <a:pt x="5991847" y="0"/>
                </a:lnTo>
                <a:lnTo>
                  <a:pt x="5991847" y="2851571"/>
                </a:lnTo>
                <a:lnTo>
                  <a:pt x="0" y="2851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98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873434" y="520643"/>
            <a:ext cx="10541133" cy="139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5"/>
              </a:lnSpc>
            </a:pPr>
            <a:r>
              <a:rPr lang="en-US" sz="10485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PITCH BOOK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26109" y="2648223"/>
            <a:ext cx="222182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TARGET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656" y="2648223"/>
            <a:ext cx="277749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ACQUIRER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53861" y="5850890"/>
            <a:ext cx="16628905" cy="611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5"/>
              </a:lnSpc>
            </a:pPr>
            <a:r>
              <a:rPr lang="en-US" sz="31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NAMES:</a:t>
            </a:r>
          </a:p>
          <a:p>
            <a:pPr algn="just">
              <a:lnSpc>
                <a:spcPts val="4475"/>
              </a:lnSpc>
            </a:pPr>
            <a:r>
              <a:rPr lang="en-US" sz="31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SINKU KUMAR</a:t>
            </a:r>
          </a:p>
          <a:p>
            <a:pPr algn="just">
              <a:lnSpc>
                <a:spcPts val="4475"/>
              </a:lnSpc>
            </a:pPr>
            <a:r>
              <a:rPr lang="en-US" sz="31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PRANAV PANDEY</a:t>
            </a:r>
          </a:p>
          <a:p>
            <a:pPr algn="just">
              <a:lnSpc>
                <a:spcPts val="4335"/>
              </a:lnSpc>
            </a:pPr>
            <a:r>
              <a:rPr lang="en-US" sz="30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ATHUL PRATHAP</a:t>
            </a:r>
          </a:p>
          <a:p>
            <a:pPr algn="just">
              <a:lnSpc>
                <a:spcPts val="4335"/>
              </a:lnSpc>
            </a:pPr>
            <a:r>
              <a:rPr lang="en-US" sz="30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NISHA SINGH</a:t>
            </a:r>
          </a:p>
          <a:p>
            <a:pPr algn="just">
              <a:lnSpc>
                <a:spcPts val="4335"/>
              </a:lnSpc>
            </a:pPr>
            <a:r>
              <a:rPr lang="en-US" sz="30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SOURAV AGARWAL</a:t>
            </a:r>
          </a:p>
          <a:p>
            <a:pPr algn="just">
              <a:lnSpc>
                <a:spcPts val="4335"/>
              </a:lnSpc>
            </a:pPr>
            <a:r>
              <a:rPr lang="en-US" sz="30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MEGHA SRIVASTAVA</a:t>
            </a:r>
          </a:p>
          <a:p>
            <a:pPr algn="just">
              <a:lnSpc>
                <a:spcPts val="4335"/>
              </a:lnSpc>
            </a:pPr>
            <a:r>
              <a:rPr lang="en-US" sz="30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JATIN BUDHANI</a:t>
            </a:r>
          </a:p>
          <a:p>
            <a:pPr algn="just">
              <a:lnSpc>
                <a:spcPts val="4335"/>
              </a:lnSpc>
            </a:pPr>
            <a:endParaRPr lang="en-US" sz="3096">
              <a:solidFill>
                <a:srgbClr val="2C3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755"/>
              </a:lnSpc>
            </a:pPr>
            <a:endParaRPr lang="en-US" sz="3096">
              <a:solidFill>
                <a:srgbClr val="2C3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755"/>
              </a:lnSpc>
              <a:spcBef>
                <a:spcPct val="0"/>
              </a:spcBef>
            </a:pPr>
            <a:endParaRPr lang="en-US" sz="3096">
              <a:solidFill>
                <a:srgbClr val="2C3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84892" y="5850890"/>
            <a:ext cx="16578724" cy="608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sz="31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STUDENT ID:</a:t>
            </a:r>
          </a:p>
          <a:p>
            <a:pPr algn="l">
              <a:lnSpc>
                <a:spcPts val="4475"/>
              </a:lnSpc>
            </a:pPr>
            <a:r>
              <a:rPr lang="en-US" sz="31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23A2HP406</a:t>
            </a:r>
          </a:p>
          <a:p>
            <a:pPr algn="l">
              <a:lnSpc>
                <a:spcPts val="4475"/>
              </a:lnSpc>
            </a:pPr>
            <a:r>
              <a:rPr lang="en-US" sz="31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23A2HP414</a:t>
            </a:r>
          </a:p>
          <a:p>
            <a:pPr algn="l">
              <a:lnSpc>
                <a:spcPts val="4475"/>
              </a:lnSpc>
            </a:pPr>
            <a:r>
              <a:rPr lang="en-US" sz="31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23A2HP432</a:t>
            </a:r>
          </a:p>
          <a:p>
            <a:pPr algn="l">
              <a:lnSpc>
                <a:spcPts val="4475"/>
              </a:lnSpc>
            </a:pPr>
            <a:r>
              <a:rPr lang="en-US" sz="31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23A2HP435</a:t>
            </a:r>
          </a:p>
          <a:p>
            <a:pPr algn="just">
              <a:lnSpc>
                <a:spcPts val="4335"/>
              </a:lnSpc>
            </a:pPr>
            <a:r>
              <a:rPr lang="en-US" sz="30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23A2HP438</a:t>
            </a:r>
          </a:p>
          <a:p>
            <a:pPr algn="just">
              <a:lnSpc>
                <a:spcPts val="4335"/>
              </a:lnSpc>
            </a:pPr>
            <a:r>
              <a:rPr lang="en-US" sz="30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23A2HP460</a:t>
            </a:r>
          </a:p>
          <a:p>
            <a:pPr algn="just">
              <a:lnSpc>
                <a:spcPts val="4335"/>
              </a:lnSpc>
            </a:pPr>
            <a:r>
              <a:rPr lang="en-US" sz="3096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23A2HP465</a:t>
            </a:r>
          </a:p>
          <a:p>
            <a:pPr algn="just">
              <a:lnSpc>
                <a:spcPts val="4335"/>
              </a:lnSpc>
            </a:pPr>
            <a:endParaRPr lang="en-US" sz="3096">
              <a:solidFill>
                <a:srgbClr val="2C3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475"/>
              </a:lnSpc>
            </a:pPr>
            <a:endParaRPr lang="en-US" sz="3096">
              <a:solidFill>
                <a:srgbClr val="2C3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475"/>
              </a:lnSpc>
              <a:spcBef>
                <a:spcPct val="0"/>
              </a:spcBef>
            </a:pPr>
            <a:endParaRPr lang="en-US" sz="3096">
              <a:solidFill>
                <a:srgbClr val="2C3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28253" y="5067300"/>
            <a:ext cx="2431494" cy="67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5"/>
              </a:lnSpc>
              <a:spcBef>
                <a:spcPct val="0"/>
              </a:spcBef>
            </a:pPr>
            <a:r>
              <a:rPr lang="en-US" sz="3996" b="1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GROUP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175" y="2760452"/>
            <a:ext cx="17773650" cy="6903540"/>
          </a:xfrm>
          <a:custGeom>
            <a:avLst/>
            <a:gdLst/>
            <a:ahLst/>
            <a:cxnLst/>
            <a:rect l="l" t="t" r="r" b="b"/>
            <a:pathLst>
              <a:path w="17773650" h="6903540">
                <a:moveTo>
                  <a:pt x="0" y="0"/>
                </a:moveTo>
                <a:lnTo>
                  <a:pt x="17773650" y="0"/>
                </a:lnTo>
                <a:lnTo>
                  <a:pt x="17773650" y="6903540"/>
                </a:lnTo>
                <a:lnTo>
                  <a:pt x="0" y="6903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3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998584" y="1085850"/>
            <a:ext cx="7882783" cy="94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 Multiples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971800"/>
            <a:ext cx="18288000" cy="6286500"/>
          </a:xfrm>
          <a:custGeom>
            <a:avLst/>
            <a:gdLst/>
            <a:ahLst/>
            <a:cxnLst/>
            <a:rect l="l" t="t" r="r" b="b"/>
            <a:pathLst>
              <a:path w="18288000" h="6286500">
                <a:moveTo>
                  <a:pt x="0" y="0"/>
                </a:moveTo>
                <a:lnTo>
                  <a:pt x="18288000" y="0"/>
                </a:lnTo>
                <a:lnTo>
                  <a:pt x="182880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998584" y="1085850"/>
            <a:ext cx="7882783" cy="94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Peer Comparison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906" y="5603240"/>
            <a:ext cx="17259300" cy="3661950"/>
          </a:xfrm>
          <a:custGeom>
            <a:avLst/>
            <a:gdLst/>
            <a:ahLst/>
            <a:cxnLst/>
            <a:rect l="l" t="t" r="r" b="b"/>
            <a:pathLst>
              <a:path w="17259300" h="3661950">
                <a:moveTo>
                  <a:pt x="0" y="0"/>
                </a:moveTo>
                <a:lnTo>
                  <a:pt x="17259300" y="0"/>
                </a:lnTo>
                <a:lnTo>
                  <a:pt x="17259300" y="3661950"/>
                </a:lnTo>
                <a:lnTo>
                  <a:pt x="0" y="366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8" r="-2345" b="-41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65961" y="2169708"/>
            <a:ext cx="17538966" cy="335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144" lvl="1" indent="-345072" algn="just">
              <a:lnSpc>
                <a:spcPts val="4475"/>
              </a:lnSpc>
              <a:buFont typeface="Arial"/>
              <a:buChar char="•"/>
            </a:pPr>
            <a:r>
              <a:rPr lang="en-US" sz="3196">
                <a:solidFill>
                  <a:srgbClr val="2C302E"/>
                </a:solidFill>
                <a:latin typeface="Open Sauce"/>
                <a:ea typeface="Open Sauce"/>
                <a:cs typeface="Open Sauce"/>
                <a:sym typeface="Open Sauce"/>
              </a:rPr>
              <a:t>Total Synergy value for the combined entity for</a:t>
            </a:r>
          </a:p>
          <a:p>
            <a:pPr marL="690144" lvl="1" indent="-345072" algn="just">
              <a:lnSpc>
                <a:spcPts val="4475"/>
              </a:lnSpc>
              <a:buFont typeface="Arial"/>
              <a:buChar char="•"/>
            </a:pPr>
            <a:r>
              <a:rPr lang="en-US" sz="3196">
                <a:solidFill>
                  <a:srgbClr val="2C302E"/>
                </a:solidFill>
                <a:latin typeface="Open Sauce"/>
                <a:ea typeface="Open Sauce"/>
                <a:cs typeface="Open Sauce"/>
                <a:sym typeface="Open Sauce"/>
              </a:rPr>
              <a:t>Optimistic - ₹11,227 crores</a:t>
            </a:r>
          </a:p>
          <a:p>
            <a:pPr marL="690144" lvl="1" indent="-345072" algn="just">
              <a:lnSpc>
                <a:spcPts val="4475"/>
              </a:lnSpc>
              <a:buFont typeface="Arial"/>
              <a:buChar char="•"/>
            </a:pPr>
            <a:r>
              <a:rPr lang="en-US" sz="3196">
                <a:solidFill>
                  <a:srgbClr val="2C302E"/>
                </a:solidFill>
                <a:latin typeface="Open Sauce"/>
                <a:ea typeface="Open Sauce"/>
                <a:cs typeface="Open Sauce"/>
                <a:sym typeface="Open Sauce"/>
              </a:rPr>
              <a:t> Normal - ₹11,402 crores</a:t>
            </a:r>
          </a:p>
          <a:p>
            <a:pPr marL="690144" lvl="1" indent="-345072" algn="just">
              <a:lnSpc>
                <a:spcPts val="4475"/>
              </a:lnSpc>
              <a:buFont typeface="Arial"/>
              <a:buChar char="•"/>
            </a:pPr>
            <a:r>
              <a:rPr lang="en-US" sz="3196">
                <a:solidFill>
                  <a:srgbClr val="2C302E"/>
                </a:solidFill>
                <a:latin typeface="Open Sauce"/>
                <a:ea typeface="Open Sauce"/>
                <a:cs typeface="Open Sauce"/>
                <a:sym typeface="Open Sauce"/>
              </a:rPr>
              <a:t> Pessimistic - ₹10,685 crores</a:t>
            </a:r>
          </a:p>
          <a:p>
            <a:pPr marL="690144" lvl="1" indent="-345072" algn="just">
              <a:lnSpc>
                <a:spcPts val="4475"/>
              </a:lnSpc>
              <a:buFont typeface="Arial"/>
              <a:buChar char="•"/>
            </a:pPr>
            <a:r>
              <a:rPr lang="en-US" sz="3196">
                <a:solidFill>
                  <a:srgbClr val="2C302E"/>
                </a:solidFill>
                <a:latin typeface="Open Sauce"/>
                <a:ea typeface="Open Sauce"/>
                <a:cs typeface="Open Sauce"/>
                <a:sym typeface="Open Sauce"/>
              </a:rPr>
              <a:t> which is distributed over 3 years (as given photo).</a:t>
            </a:r>
          </a:p>
          <a:p>
            <a:pPr algn="just">
              <a:lnSpc>
                <a:spcPts val="4475"/>
              </a:lnSpc>
            </a:pPr>
            <a:endParaRPr lang="en-US" sz="3196">
              <a:solidFill>
                <a:srgbClr val="2C302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183642" y="1085850"/>
            <a:ext cx="4549924" cy="94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Synergy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795" y="1528953"/>
            <a:ext cx="17746205" cy="8643057"/>
          </a:xfrm>
          <a:custGeom>
            <a:avLst/>
            <a:gdLst/>
            <a:ahLst/>
            <a:cxnLst/>
            <a:rect l="l" t="t" r="r" b="b"/>
            <a:pathLst>
              <a:path w="17746205" h="8643057">
                <a:moveTo>
                  <a:pt x="0" y="0"/>
                </a:moveTo>
                <a:lnTo>
                  <a:pt x="17746205" y="0"/>
                </a:lnTo>
                <a:lnTo>
                  <a:pt x="17746205" y="8643057"/>
                </a:lnTo>
                <a:lnTo>
                  <a:pt x="0" y="864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0" b="-133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151595" y="585597"/>
            <a:ext cx="6825241" cy="94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DCF Valuation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3699" y="2153410"/>
            <a:ext cx="17700873" cy="6407030"/>
          </a:xfrm>
          <a:custGeom>
            <a:avLst/>
            <a:gdLst/>
            <a:ahLst/>
            <a:cxnLst/>
            <a:rect l="l" t="t" r="r" b="b"/>
            <a:pathLst>
              <a:path w="17700873" h="6407030">
                <a:moveTo>
                  <a:pt x="0" y="0"/>
                </a:moveTo>
                <a:lnTo>
                  <a:pt x="17700873" y="0"/>
                </a:lnTo>
                <a:lnTo>
                  <a:pt x="17700873" y="6407030"/>
                </a:lnTo>
                <a:lnTo>
                  <a:pt x="0" y="6407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2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086133" y="585597"/>
            <a:ext cx="6825241" cy="94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DCF Valuation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724965"/>
            <a:ext cx="18288000" cy="4457700"/>
          </a:xfrm>
          <a:custGeom>
            <a:avLst/>
            <a:gdLst/>
            <a:ahLst/>
            <a:cxnLst/>
            <a:rect l="l" t="t" r="r" b="b"/>
            <a:pathLst>
              <a:path w="18288000" h="4457700">
                <a:moveTo>
                  <a:pt x="0" y="0"/>
                </a:moveTo>
                <a:lnTo>
                  <a:pt x="18288000" y="0"/>
                </a:lnTo>
                <a:lnTo>
                  <a:pt x="18288000" y="4457700"/>
                </a:lnTo>
                <a:lnTo>
                  <a:pt x="0" y="445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407950" y="275857"/>
            <a:ext cx="14034032" cy="239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Valuation Summary</a:t>
            </a:r>
          </a:p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(Nestle India)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4930" y="0"/>
            <a:ext cx="12428333" cy="10087881"/>
          </a:xfrm>
          <a:custGeom>
            <a:avLst/>
            <a:gdLst/>
            <a:ahLst/>
            <a:cxnLst/>
            <a:rect l="l" t="t" r="r" b="b"/>
            <a:pathLst>
              <a:path w="12428333" h="10087881">
                <a:moveTo>
                  <a:pt x="0" y="0"/>
                </a:moveTo>
                <a:lnTo>
                  <a:pt x="12428332" y="0"/>
                </a:lnTo>
                <a:lnTo>
                  <a:pt x="12428332" y="10087881"/>
                </a:lnTo>
                <a:lnTo>
                  <a:pt x="0" y="10087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" b="-12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951376"/>
            <a:ext cx="18288000" cy="4480560"/>
          </a:xfrm>
          <a:custGeom>
            <a:avLst/>
            <a:gdLst/>
            <a:ahLst/>
            <a:cxnLst/>
            <a:rect l="l" t="t" r="r" b="b"/>
            <a:pathLst>
              <a:path w="18288000" h="4480560">
                <a:moveTo>
                  <a:pt x="0" y="0"/>
                </a:moveTo>
                <a:lnTo>
                  <a:pt x="18288000" y="0"/>
                </a:lnTo>
                <a:lnTo>
                  <a:pt x="18288000" y="4480560"/>
                </a:lnTo>
                <a:lnTo>
                  <a:pt x="0" y="448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126984" y="689274"/>
            <a:ext cx="14034032" cy="239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Valuation Summary</a:t>
            </a:r>
          </a:p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(Hindustan Unilever Limited)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0054" y="1528953"/>
            <a:ext cx="17310184" cy="6989193"/>
          </a:xfrm>
          <a:custGeom>
            <a:avLst/>
            <a:gdLst/>
            <a:ahLst/>
            <a:cxnLst/>
            <a:rect l="l" t="t" r="r" b="b"/>
            <a:pathLst>
              <a:path w="17310184" h="6989193">
                <a:moveTo>
                  <a:pt x="0" y="0"/>
                </a:moveTo>
                <a:lnTo>
                  <a:pt x="17310184" y="0"/>
                </a:lnTo>
                <a:lnTo>
                  <a:pt x="17310184" y="6989193"/>
                </a:lnTo>
                <a:lnTo>
                  <a:pt x="0" y="6989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7" b="-6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976157" y="563368"/>
            <a:ext cx="8335685" cy="965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91"/>
              </a:lnSpc>
              <a:spcBef>
                <a:spcPct val="0"/>
              </a:spcBef>
            </a:pPr>
            <a:r>
              <a:rPr lang="en-US" sz="6599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Price to be paid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7762" y="8862841"/>
            <a:ext cx="17392476" cy="80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7"/>
              </a:lnSpc>
              <a:spcBef>
                <a:spcPct val="0"/>
              </a:spcBef>
            </a:pPr>
            <a:r>
              <a:rPr lang="en-US" sz="2846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Nestle India is valued at  2,14,982.5 crores for acquisition with a share price of 2,237.88 at 2% premium than the market price of 2,194.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0197" y="2492120"/>
            <a:ext cx="11177416" cy="572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020"/>
              </a:lnSpc>
            </a:pPr>
            <a:r>
              <a:rPr lang="en-US" sz="22020">
                <a:solidFill>
                  <a:srgbClr val="2C302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38627" y="2474636"/>
            <a:ext cx="14270032" cy="7304314"/>
          </a:xfrm>
          <a:custGeom>
            <a:avLst/>
            <a:gdLst/>
            <a:ahLst/>
            <a:cxnLst/>
            <a:rect l="l" t="t" r="r" b="b"/>
            <a:pathLst>
              <a:path w="14270032" h="7304314">
                <a:moveTo>
                  <a:pt x="0" y="0"/>
                </a:moveTo>
                <a:lnTo>
                  <a:pt x="14270032" y="0"/>
                </a:lnTo>
                <a:lnTo>
                  <a:pt x="14270032" y="7304314"/>
                </a:lnTo>
                <a:lnTo>
                  <a:pt x="0" y="730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97" b="-43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23952" y="847326"/>
            <a:ext cx="18022039" cy="79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sz="5600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Shareholding Pattern: Hindustan Unilever Ltd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9816" y="2302437"/>
            <a:ext cx="14008368" cy="7601132"/>
          </a:xfrm>
          <a:custGeom>
            <a:avLst/>
            <a:gdLst/>
            <a:ahLst/>
            <a:cxnLst/>
            <a:rect l="l" t="t" r="r" b="b"/>
            <a:pathLst>
              <a:path w="14008368" h="7601132">
                <a:moveTo>
                  <a:pt x="0" y="0"/>
                </a:moveTo>
                <a:lnTo>
                  <a:pt x="14008368" y="0"/>
                </a:lnTo>
                <a:lnTo>
                  <a:pt x="14008368" y="7601132"/>
                </a:lnTo>
                <a:lnTo>
                  <a:pt x="0" y="760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65" b="-656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661074" y="652589"/>
            <a:ext cx="18022039" cy="79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sz="5600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Shareholding Pattern: Nestle India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06395"/>
            <a:ext cx="7126348" cy="2514319"/>
          </a:xfrm>
          <a:custGeom>
            <a:avLst/>
            <a:gdLst/>
            <a:ahLst/>
            <a:cxnLst/>
            <a:rect l="l" t="t" r="r" b="b"/>
            <a:pathLst>
              <a:path w="7126348" h="2514319">
                <a:moveTo>
                  <a:pt x="0" y="0"/>
                </a:moveTo>
                <a:lnTo>
                  <a:pt x="7126348" y="0"/>
                </a:lnTo>
                <a:lnTo>
                  <a:pt x="7126348" y="2514318"/>
                </a:lnTo>
                <a:lnTo>
                  <a:pt x="0" y="2514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84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559713" y="3160518"/>
            <a:ext cx="10020887" cy="5725774"/>
          </a:xfrm>
          <a:custGeom>
            <a:avLst/>
            <a:gdLst/>
            <a:ahLst/>
            <a:cxnLst/>
            <a:rect l="l" t="t" r="r" b="b"/>
            <a:pathLst>
              <a:path w="10020887" h="5725774">
                <a:moveTo>
                  <a:pt x="0" y="0"/>
                </a:moveTo>
                <a:lnTo>
                  <a:pt x="10020888" y="0"/>
                </a:lnTo>
                <a:lnTo>
                  <a:pt x="10020888" y="5725774"/>
                </a:lnTo>
                <a:lnTo>
                  <a:pt x="0" y="5725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" r="-12" b="-10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184578" y="1235460"/>
            <a:ext cx="18022039" cy="79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sz="5600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Stock Perfomance: Hindustan Unilever Ltd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88041"/>
            <a:ext cx="7694826" cy="2603143"/>
          </a:xfrm>
          <a:custGeom>
            <a:avLst/>
            <a:gdLst/>
            <a:ahLst/>
            <a:cxnLst/>
            <a:rect l="l" t="t" r="r" b="b"/>
            <a:pathLst>
              <a:path w="7694826" h="2603143">
                <a:moveTo>
                  <a:pt x="0" y="0"/>
                </a:moveTo>
                <a:lnTo>
                  <a:pt x="7694826" y="0"/>
                </a:lnTo>
                <a:lnTo>
                  <a:pt x="7694826" y="2603143"/>
                </a:lnTo>
                <a:lnTo>
                  <a:pt x="0" y="260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933106" y="3528525"/>
            <a:ext cx="10354894" cy="5979951"/>
          </a:xfrm>
          <a:custGeom>
            <a:avLst/>
            <a:gdLst/>
            <a:ahLst/>
            <a:cxnLst/>
            <a:rect l="l" t="t" r="r" b="b"/>
            <a:pathLst>
              <a:path w="10354894" h="5979951">
                <a:moveTo>
                  <a:pt x="0" y="0"/>
                </a:moveTo>
                <a:lnTo>
                  <a:pt x="10354894" y="0"/>
                </a:lnTo>
                <a:lnTo>
                  <a:pt x="10354894" y="5979951"/>
                </a:lnTo>
                <a:lnTo>
                  <a:pt x="0" y="5979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479240" y="1076325"/>
            <a:ext cx="18022039" cy="79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sz="5600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Stock Perfomance: Nestle India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2146" y="1881960"/>
            <a:ext cx="16556922" cy="8125417"/>
          </a:xfrm>
          <a:custGeom>
            <a:avLst/>
            <a:gdLst/>
            <a:ahLst/>
            <a:cxnLst/>
            <a:rect l="l" t="t" r="r" b="b"/>
            <a:pathLst>
              <a:path w="16556922" h="8125417">
                <a:moveTo>
                  <a:pt x="0" y="0"/>
                </a:moveTo>
                <a:lnTo>
                  <a:pt x="16556923" y="0"/>
                </a:lnTo>
                <a:lnTo>
                  <a:pt x="16556923" y="8125417"/>
                </a:lnTo>
                <a:lnTo>
                  <a:pt x="0" y="812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36" r="-1472" b="-120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254399" y="646811"/>
            <a:ext cx="10542662" cy="82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5"/>
              </a:lnSpc>
            </a:pPr>
            <a:r>
              <a:rPr lang="en-US" sz="5799">
                <a:solidFill>
                  <a:srgbClr val="2C3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Financial Analysis : HUL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151</Words>
  <Application>Microsoft Office PowerPoint</Application>
  <PresentationFormat>Custom</PresentationFormat>
  <Paragraphs>44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Open Sauce</vt:lpstr>
      <vt:lpstr>Calibri</vt:lpstr>
      <vt:lpstr>League Spartan</vt:lpstr>
      <vt:lpstr>Glacial Indifference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Borcelle Creative</dc:title>
  <cp:lastModifiedBy>sinku kumar</cp:lastModifiedBy>
  <cp:revision>1</cp:revision>
  <dcterms:created xsi:type="dcterms:W3CDTF">2006-08-16T00:00:00Z</dcterms:created>
  <dcterms:modified xsi:type="dcterms:W3CDTF">2025-07-20T04:39:29Z</dcterms:modified>
  <dc:identifier>DAGgILpWx-8</dc:identifier>
</cp:coreProperties>
</file>